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AA15-B5D2-41FB-BBE2-46BA30C49AE6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6727-CE8F-4EF4-BF47-F0A55B96B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Решение графических задач на </a:t>
            </a:r>
            <a:r>
              <a:rPr lang="ru-RU" b="1" dirty="0" err="1">
                <a:solidFill>
                  <a:schemeClr val="bg1">
                    <a:lumMod val="95000"/>
                  </a:schemeClr>
                </a:solidFill>
              </a:rPr>
              <a:t>и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</a:rPr>
              <a:t>зопроцессы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физики</a:t>
            </a:r>
          </a:p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750091" y="3393281"/>
            <a:ext cx="6858000" cy="7143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-821569" y="1678769"/>
            <a:ext cx="292895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4282" y="14285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р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85720" y="2928934"/>
            <a:ext cx="35719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7620" y="278605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0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V="1">
            <a:off x="3357554" y="1571612"/>
            <a:ext cx="2928958" cy="7143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29124" y="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р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643438" y="2928934"/>
            <a:ext cx="4071966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43966" y="271462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0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3358348" y="5214156"/>
            <a:ext cx="3000396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43438" y="6286520"/>
            <a:ext cx="400052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715404" y="6072206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29124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00562" y="635795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0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 flipH="1" flipV="1">
            <a:off x="5322099" y="1035827"/>
            <a:ext cx="1428760" cy="135732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43504" y="2000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57950" y="6429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45" name="Прямая соединительная линия 44"/>
          <p:cNvCxnSpPr>
            <a:stCxn id="42" idx="2"/>
          </p:cNvCxnSpPr>
          <p:nvPr/>
        </p:nvCxnSpPr>
        <p:spPr>
          <a:xfrm rot="5400000" flipH="1">
            <a:off x="2855401" y="-69374"/>
            <a:ext cx="12142" cy="4865751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214311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</a:t>
            </a:r>
            <a:r>
              <a:rPr lang="ru-RU" b="1" baseline="-25000" dirty="0" smtClean="0">
                <a:solidFill>
                  <a:srgbClr val="FFFF00"/>
                </a:solidFill>
              </a:rPr>
              <a:t>1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0800000">
            <a:off x="428596" y="1000108"/>
            <a:ext cx="6286544" cy="1588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57148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</a:t>
            </a:r>
            <a:r>
              <a:rPr lang="ru-RU" b="1" baseline="-25000" dirty="0" smtClean="0">
                <a:solidFill>
                  <a:srgbClr val="FFFF00"/>
                </a:solidFill>
              </a:rPr>
              <a:t>2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>
            <a:off x="3357554" y="4429132"/>
            <a:ext cx="4000528" cy="1588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72066" y="6286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Т</a:t>
            </a:r>
            <a:r>
              <a:rPr lang="ru-RU" b="1" baseline="-25000" dirty="0" smtClean="0">
                <a:solidFill>
                  <a:srgbClr val="FFFF00"/>
                </a:solidFill>
              </a:rPr>
              <a:t>1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86578" y="6286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Т</a:t>
            </a:r>
            <a:r>
              <a:rPr lang="ru-RU" b="1" baseline="-25000" dirty="0" smtClean="0">
                <a:solidFill>
                  <a:srgbClr val="FFFF00"/>
                </a:solidFill>
              </a:rPr>
              <a:t>2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4071934" y="3714752"/>
            <a:ext cx="5357850" cy="71438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 flipH="1" flipV="1">
            <a:off x="822299" y="1677975"/>
            <a:ext cx="1357322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000496" y="550070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 V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= V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5357818" y="5643578"/>
            <a:ext cx="1428760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000628" y="292893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Т</a:t>
            </a:r>
            <a:r>
              <a:rPr lang="ru-RU" b="1" baseline="-25000" dirty="0" smtClean="0">
                <a:solidFill>
                  <a:srgbClr val="FFFF00"/>
                </a:solidFill>
              </a:rPr>
              <a:t>1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715140" y="2928934"/>
            <a:ext cx="500066" cy="646331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Т</a:t>
            </a:r>
            <a:r>
              <a:rPr lang="ru-RU" b="1" baseline="-25000" dirty="0" smtClean="0">
                <a:solidFill>
                  <a:srgbClr val="FFFF00"/>
                </a:solidFill>
              </a:rPr>
              <a:t>2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214282" y="3786190"/>
            <a:ext cx="973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2 </a:t>
            </a:r>
            <a:r>
              <a:rPr lang="ru-RU" sz="2000" b="1" dirty="0" smtClean="0">
                <a:solidFill>
                  <a:schemeClr val="bg1"/>
                </a:solidFill>
              </a:rPr>
              <a:t> &gt;  р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1</a:t>
            </a:r>
          </a:p>
          <a:p>
            <a:endParaRPr lang="ru-RU" sz="8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 Т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</a:rPr>
              <a:t> &gt;  Т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1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3429000"/>
            <a:ext cx="1843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Процесс  1→ 2: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357290" y="4000504"/>
            <a:ext cx="2200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==&gt;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V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2 </a:t>
            </a:r>
            <a:r>
              <a:rPr lang="en-US" sz="2000" b="1" dirty="0" smtClean="0">
                <a:solidFill>
                  <a:schemeClr val="bg1"/>
                </a:solidFill>
              </a:rPr>
              <a:t>= V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1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= const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714480" y="3429000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и </a:t>
            </a:r>
            <a:r>
              <a:rPr lang="ru-RU" sz="2000" b="1" dirty="0" err="1" smtClean="0">
                <a:solidFill>
                  <a:srgbClr val="FFFF00"/>
                </a:solidFill>
              </a:rPr>
              <a:t>з</a:t>
            </a:r>
            <a:r>
              <a:rPr lang="ru-RU" sz="2000" b="1" dirty="0" smtClean="0">
                <a:solidFill>
                  <a:srgbClr val="FFFF00"/>
                </a:solidFill>
              </a:rPr>
              <a:t> о </a:t>
            </a:r>
            <a:r>
              <a:rPr lang="ru-RU" sz="2000" b="1" dirty="0" err="1" smtClean="0">
                <a:solidFill>
                  <a:srgbClr val="FFFF00"/>
                </a:solidFill>
              </a:rPr>
              <a:t>х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о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р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н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ы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err="1" smtClean="0">
                <a:solidFill>
                  <a:srgbClr val="FFFF00"/>
                </a:solidFill>
              </a:rPr>
              <a:t>й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00562" y="214311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</a:t>
            </a:r>
            <a:r>
              <a:rPr lang="ru-RU" b="1" baseline="-25000" dirty="0" smtClean="0">
                <a:solidFill>
                  <a:srgbClr val="FFFF00"/>
                </a:solidFill>
              </a:rPr>
              <a:t>1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57686" y="571480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р</a:t>
            </a:r>
            <a:r>
              <a:rPr lang="ru-RU" sz="2000" b="1" baseline="-25000" dirty="0" smtClean="0">
                <a:solidFill>
                  <a:srgbClr val="FFFF00"/>
                </a:solidFill>
              </a:rPr>
              <a:t>2</a:t>
            </a:r>
            <a:endParaRPr lang="ru-RU" sz="2000" b="1" dirty="0">
              <a:solidFill>
                <a:srgbClr val="FFFF00"/>
              </a:solidFill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5400000">
            <a:off x="1321571" y="2821777"/>
            <a:ext cx="35719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142976" y="2928934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V</a:t>
            </a:r>
            <a:r>
              <a:rPr lang="en-US" b="1" baseline="-25000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</a:rPr>
              <a:t>= V</a:t>
            </a:r>
            <a:r>
              <a:rPr lang="en-US" b="1" baseline="-25000" dirty="0" smtClean="0">
                <a:solidFill>
                  <a:srgbClr val="FFFF00"/>
                </a:solidFill>
              </a:rPr>
              <a:t>1</a:t>
            </a:r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>
              <a:solidFill>
                <a:srgbClr val="FFFF00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4857752" y="5643578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rot="5400000">
            <a:off x="5930116" y="1856570"/>
            <a:ext cx="15716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786578" y="2428868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rot="16200000" flipH="1">
            <a:off x="1840304" y="2731672"/>
            <a:ext cx="2714644" cy="3252044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0" y="4643446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Процесс 2 → 3: 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изотермический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214282" y="5072074"/>
            <a:ext cx="2988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3 </a:t>
            </a:r>
            <a:r>
              <a:rPr lang="ru-RU" sz="2000" b="1" dirty="0" smtClean="0">
                <a:solidFill>
                  <a:schemeClr val="bg1"/>
                </a:solidFill>
              </a:rPr>
              <a:t> &lt; р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2  </a:t>
            </a:r>
            <a:r>
              <a:rPr lang="ru-RU" sz="2000" b="1" dirty="0" smtClean="0">
                <a:solidFill>
                  <a:schemeClr val="bg1"/>
                </a:solidFill>
              </a:rPr>
              <a:t> при Т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3</a:t>
            </a:r>
            <a:r>
              <a:rPr lang="ru-RU" sz="2000" b="1" dirty="0" smtClean="0">
                <a:solidFill>
                  <a:schemeClr val="bg1"/>
                </a:solidFill>
              </a:rPr>
              <a:t> = Т</a:t>
            </a:r>
            <a:r>
              <a:rPr lang="ru-RU" sz="2000" b="1" baseline="-25000" dirty="0" smtClean="0">
                <a:solidFill>
                  <a:schemeClr val="bg1"/>
                </a:solidFill>
              </a:rPr>
              <a:t>2 </a:t>
            </a:r>
            <a:r>
              <a:rPr lang="ru-RU" sz="2000" b="1" dirty="0" smtClean="0">
                <a:solidFill>
                  <a:schemeClr val="bg1"/>
                </a:solidFill>
              </a:rPr>
              <a:t>= </a:t>
            </a:r>
            <a:r>
              <a:rPr lang="en-US" sz="2000" b="1" dirty="0" smtClean="0">
                <a:solidFill>
                  <a:schemeClr val="bg1"/>
                </a:solidFill>
              </a:rPr>
              <a:t>const</a:t>
            </a: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rot="10800000" flipV="1">
            <a:off x="4714876" y="2643182"/>
            <a:ext cx="2000264" cy="1425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429124" y="2500306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</a:t>
            </a:r>
            <a:r>
              <a:rPr lang="ru-RU" sz="2000" b="1" baseline="-25000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rot="10800000">
            <a:off x="500034" y="2643182"/>
            <a:ext cx="3857652" cy="1588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0" y="2428868"/>
            <a:ext cx="386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b="1" baseline="-25000" dirty="0" smtClean="0">
                <a:solidFill>
                  <a:srgbClr val="FF0000"/>
                </a:solidFill>
              </a:rPr>
              <a:t>3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08" name="TextBox 107"/>
          <p:cNvSpPr txBox="1"/>
          <p:nvPr/>
        </p:nvSpPr>
        <p:spPr>
          <a:xfrm>
            <a:off x="0" y="5572140"/>
            <a:ext cx="421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Согласно закон</a:t>
            </a:r>
            <a:r>
              <a:rPr lang="ru-RU" sz="2000" b="1" dirty="0">
                <a:solidFill>
                  <a:schemeClr val="bg1"/>
                </a:solidFill>
              </a:rPr>
              <a:t>а</a:t>
            </a:r>
            <a:r>
              <a:rPr lang="ru-RU" sz="2000" b="1" dirty="0" smtClean="0">
                <a:solidFill>
                  <a:schemeClr val="bg1"/>
                </a:solidFill>
              </a:rPr>
              <a:t> Бойля</a:t>
            </a:r>
            <a:r>
              <a:rPr lang="en-US" sz="2000" b="1" dirty="0" smtClean="0">
                <a:solidFill>
                  <a:schemeClr val="bg1"/>
                </a:solidFill>
              </a:rPr>
              <a:t> -</a:t>
            </a:r>
            <a:r>
              <a:rPr lang="ru-RU" sz="2000" b="1" dirty="0" smtClean="0">
                <a:solidFill>
                  <a:schemeClr val="bg1"/>
                </a:solidFill>
              </a:rPr>
              <a:t> Мариотта:</a:t>
            </a:r>
            <a:endParaRPr lang="en-US" sz="800" b="1" dirty="0" smtClean="0">
              <a:solidFill>
                <a:schemeClr val="bg1"/>
              </a:solidFill>
            </a:endParaRPr>
          </a:p>
          <a:p>
            <a:endParaRPr lang="ru-RU" sz="800" b="1" dirty="0" smtClean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        </a:t>
            </a:r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</a:rPr>
              <a:t> · </a:t>
            </a:r>
            <a:r>
              <a:rPr lang="en-US" sz="2000" b="1" dirty="0" smtClean="0">
                <a:solidFill>
                  <a:schemeClr val="bg1"/>
                </a:solidFill>
              </a:rPr>
              <a:t>V</a:t>
            </a:r>
            <a:r>
              <a:rPr lang="ru-RU" sz="2000" b="1" dirty="0" smtClean="0">
                <a:solidFill>
                  <a:schemeClr val="bg1"/>
                </a:solidFill>
              </a:rPr>
              <a:t> = </a:t>
            </a:r>
            <a:r>
              <a:rPr lang="en-US" sz="2000" b="1" dirty="0" smtClean="0">
                <a:solidFill>
                  <a:schemeClr val="bg1"/>
                </a:solidFill>
              </a:rPr>
              <a:t>const  ==&gt;  </a:t>
            </a:r>
            <a:r>
              <a:rPr lang="ru-RU" sz="2000" b="1" dirty="0" err="1" smtClean="0">
                <a:solidFill>
                  <a:schemeClr val="bg1"/>
                </a:solidFill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</a:rPr>
              <a:t> ~ 1/</a:t>
            </a:r>
            <a:r>
              <a:rPr lang="en-US" sz="2000" b="1" dirty="0" smtClean="0">
                <a:solidFill>
                  <a:schemeClr val="bg1"/>
                </a:solidFill>
              </a:rPr>
              <a:t> V</a:t>
            </a:r>
            <a:r>
              <a:rPr lang="ru-RU" sz="2000" b="1" dirty="0" smtClean="0">
                <a:solidFill>
                  <a:schemeClr val="bg1"/>
                </a:solidFill>
              </a:rPr>
              <a:t>, т.е.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500166" y="6519446"/>
            <a:ext cx="11368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    V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b="1" dirty="0" smtClean="0">
                <a:solidFill>
                  <a:schemeClr val="bg1"/>
                </a:solidFill>
              </a:rPr>
              <a:t> &gt; V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2</a:t>
            </a:r>
            <a:endParaRPr lang="ru-RU" sz="20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 rot="10800000">
            <a:off x="428596" y="1000108"/>
            <a:ext cx="3857652" cy="1588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Дуга 116"/>
          <p:cNvSpPr/>
          <p:nvPr/>
        </p:nvSpPr>
        <p:spPr>
          <a:xfrm rot="11312122">
            <a:off x="1548443" y="-128382"/>
            <a:ext cx="3286116" cy="2713616"/>
          </a:xfrm>
          <a:prstGeom prst="arc">
            <a:avLst>
              <a:gd name="adj1" fmla="val 15824194"/>
              <a:gd name="adj2" fmla="val 2139592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 rot="5400000">
            <a:off x="2893207" y="2821777"/>
            <a:ext cx="500066" cy="158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928926" y="2928934"/>
            <a:ext cx="423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22" name="Прямая соединительная линия 121"/>
          <p:cNvCxnSpPr>
            <a:stCxn id="120" idx="0"/>
          </p:cNvCxnSpPr>
          <p:nvPr/>
        </p:nvCxnSpPr>
        <p:spPr>
          <a:xfrm rot="16200000" flipH="1">
            <a:off x="3320556" y="2749061"/>
            <a:ext cx="1357322" cy="171706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4357686" y="4071942"/>
            <a:ext cx="423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>
            <a:off x="4857752" y="4286256"/>
            <a:ext cx="1928826" cy="1588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rot="5400000" flipH="1" flipV="1">
            <a:off x="6108711" y="4964123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16200000" flipH="1">
            <a:off x="5025370" y="2618440"/>
            <a:ext cx="684732" cy="19836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 flipH="1">
            <a:off x="5105697" y="2109484"/>
            <a:ext cx="12142" cy="508033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rot="10800000">
            <a:off x="4714876" y="1000108"/>
            <a:ext cx="2000264" cy="1588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5400000">
            <a:off x="5680083" y="2035165"/>
            <a:ext cx="2071702" cy="1588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7072330" y="2928934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= </a:t>
            </a:r>
            <a:r>
              <a:rPr lang="ru-RU" sz="2000" b="1" dirty="0" smtClean="0">
                <a:solidFill>
                  <a:srgbClr val="FF0000"/>
                </a:solidFill>
              </a:rPr>
              <a:t> Т</a:t>
            </a:r>
            <a:r>
              <a:rPr lang="ru-RU" sz="2000" b="1" baseline="-25000" dirty="0" smtClean="0">
                <a:solidFill>
                  <a:srgbClr val="FF0000"/>
                </a:solidFill>
              </a:rPr>
              <a:t>3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072330" y="6286520"/>
            <a:ext cx="59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ru-RU" b="1" dirty="0" smtClean="0">
                <a:solidFill>
                  <a:srgbClr val="FF0000"/>
                </a:solidFill>
              </a:rPr>
              <a:t> Т</a:t>
            </a:r>
            <a:r>
              <a:rPr lang="ru-RU" b="1" baseline="-25000" dirty="0" smtClean="0">
                <a:solidFill>
                  <a:srgbClr val="FF0000"/>
                </a:solidFill>
              </a:rPr>
              <a:t>3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rot="5400000">
            <a:off x="5787240" y="1928008"/>
            <a:ext cx="1857388" cy="1588"/>
          </a:xfrm>
          <a:prstGeom prst="line">
            <a:avLst/>
          </a:prstGeom>
          <a:ln w="31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4786314" y="1000108"/>
            <a:ext cx="1857388" cy="1588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928794" y="314324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1571604" y="3000372"/>
            <a:ext cx="3286148" cy="2786082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786314" y="528638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rot="10800000" flipV="1">
            <a:off x="6786578" y="2643182"/>
            <a:ext cx="1588" cy="372903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785918" y="464344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1" grpId="3"/>
      <p:bldP spid="11" grpId="4"/>
      <p:bldP spid="14" grpId="0"/>
      <p:bldP spid="14" grpId="1"/>
      <p:bldP spid="14" grpId="2"/>
      <p:bldP spid="15" grpId="0"/>
      <p:bldP spid="20" grpId="0"/>
      <p:bldP spid="23" grpId="0"/>
      <p:bldP spid="24" grpId="0"/>
      <p:bldP spid="29" grpId="0"/>
      <p:bldP spid="29" grpId="1"/>
      <p:bldP spid="29" grpId="2"/>
      <p:bldP spid="29" grpId="3"/>
      <p:bldP spid="29" grpId="4"/>
      <p:bldP spid="30" grpId="0"/>
      <p:bldP spid="30" grpId="1"/>
      <p:bldP spid="30" grpId="2"/>
      <p:bldP spid="30" grpId="3"/>
      <p:bldP spid="30" grpId="4"/>
      <p:bldP spid="31" grpId="0"/>
      <p:bldP spid="42" grpId="0"/>
      <p:bldP spid="43" grpId="0"/>
      <p:bldP spid="43" grpId="1"/>
      <p:bldP spid="46" grpId="0"/>
      <p:bldP spid="49" grpId="0"/>
      <p:bldP spid="49" grpId="1"/>
      <p:bldP spid="54" grpId="0"/>
      <p:bldP spid="55" grpId="0"/>
      <p:bldP spid="55" grpId="1"/>
      <p:bldP spid="55" grpId="2"/>
      <p:bldP spid="62" grpId="0"/>
      <p:bldP spid="62" grpId="1"/>
      <p:bldP spid="69" grpId="0"/>
      <p:bldP spid="69" grpId="1"/>
      <p:bldP spid="70" grpId="0"/>
      <p:bldP spid="70" grpId="1"/>
      <p:bldP spid="70" grpId="2"/>
      <p:bldP spid="70" grpId="3"/>
      <p:bldP spid="70" grpId="4"/>
      <p:bldP spid="71" grpId="0"/>
      <p:bldP spid="72" grpId="0"/>
      <p:bldP spid="75" grpId="0"/>
      <p:bldP spid="76" grpId="0"/>
      <p:bldP spid="78" grpId="0"/>
      <p:bldP spid="78" grpId="1"/>
      <p:bldP spid="79" grpId="0"/>
      <p:bldP spid="79" grpId="1"/>
      <p:bldP spid="79" grpId="2"/>
      <p:bldP spid="79" grpId="3"/>
      <p:bldP spid="82" grpId="0"/>
      <p:bldP spid="82" grpId="1"/>
      <p:bldP spid="82" grpId="2"/>
      <p:bldP spid="94" grpId="0"/>
      <p:bldP spid="97" grpId="0"/>
      <p:bldP spid="98" grpId="0"/>
      <p:bldP spid="102" grpId="0"/>
      <p:bldP spid="102" grpId="1"/>
      <p:bldP spid="105" grpId="0"/>
      <p:bldP spid="108" grpId="0"/>
      <p:bldP spid="111" grpId="0"/>
      <p:bldP spid="111" grpId="1"/>
      <p:bldP spid="111" grpId="2"/>
      <p:bldP spid="117" grpId="0" animBg="1"/>
      <p:bldP spid="120" grpId="0"/>
      <p:bldP spid="120" grpId="1"/>
      <p:bldP spid="125" grpId="0"/>
      <p:bldP spid="156" grpId="0"/>
      <p:bldP spid="156" grpId="1"/>
      <p:bldP spid="161" grpId="0"/>
      <p:bldP spid="103" grpId="0"/>
      <p:bldP spid="10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112</Words>
  <Application>Microsoft Office PowerPoint</Application>
  <PresentationFormat>Экран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Решение графических задач на изопроцессы</vt:lpstr>
      <vt:lpstr>Презентация PowerPoint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User</cp:lastModifiedBy>
  <cp:revision>26</cp:revision>
  <dcterms:created xsi:type="dcterms:W3CDTF">2009-02-21T17:39:29Z</dcterms:created>
  <dcterms:modified xsi:type="dcterms:W3CDTF">2015-03-04T15:27:38Z</dcterms:modified>
</cp:coreProperties>
</file>